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78" r:id="rId6"/>
    <p:sldId id="262" r:id="rId7"/>
    <p:sldId id="261" r:id="rId8"/>
    <p:sldId id="260" r:id="rId9"/>
    <p:sldId id="263" r:id="rId10"/>
    <p:sldId id="277" r:id="rId11"/>
    <p:sldId id="266" r:id="rId12"/>
    <p:sldId id="269" r:id="rId13"/>
    <p:sldId id="281" r:id="rId14"/>
    <p:sldId id="267" r:id="rId15"/>
    <p:sldId id="270" r:id="rId16"/>
    <p:sldId id="282" r:id="rId17"/>
    <p:sldId id="268" r:id="rId18"/>
    <p:sldId id="271" r:id="rId19"/>
    <p:sldId id="283" r:id="rId20"/>
    <p:sldId id="279" r:id="rId21"/>
    <p:sldId id="280" r:id="rId22"/>
    <p:sldId id="284" r:id="rId23"/>
    <p:sldId id="265" r:id="rId24"/>
    <p:sldId id="272" r:id="rId25"/>
    <p:sldId id="285" r:id="rId26"/>
  </p:sldIdLst>
  <p:sldSz cx="10080625" cy="7559675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85" autoAdjust="0"/>
  </p:normalViewPr>
  <p:slideViewPr>
    <p:cSldViewPr snapToGrid="0" snapToObjects="1">
      <p:cViewPr>
        <p:scale>
          <a:sx n="100" d="100"/>
          <a:sy n="100" d="100"/>
        </p:scale>
        <p:origin x="-1488" y="-72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-3880" y="-112"/>
      </p:cViewPr>
      <p:guideLst>
        <p:guide orient="horz" pos="3367"/>
        <p:guide pos="238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29938-EE74-6F43-B6CB-3E609FAB85C8}" type="datetimeFigureOut">
              <a:rPr lang="en-US" smtClean="0"/>
              <a:t>17/02/21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01688"/>
            <a:ext cx="5346700" cy="4010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078413"/>
            <a:ext cx="6048375" cy="4811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6BE9E-4354-5D4B-A40A-CFC452A8E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829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DON’T CLICK TOO FAST THROUGH THE ANIMATIONS!!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6BE9E-4354-5D4B-A40A-CFC452A8EFB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417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DON’T CLICK TOO FAST THROUGH THE ANIMATIONS!!</a:t>
            </a:r>
          </a:p>
          <a:p>
            <a:r>
              <a:rPr lang="en-GB" dirty="0" smtClean="0"/>
              <a:t>Explain the difference between the two</a:t>
            </a:r>
            <a:r>
              <a:rPr lang="en-GB" baseline="0" dirty="0" smtClean="0"/>
              <a:t> graphs: the upper is the absolute values (in </a:t>
            </a:r>
            <a:r>
              <a:rPr lang="en-GB" baseline="0" dirty="0" err="1" smtClean="0"/>
              <a:t>Rands</a:t>
            </a:r>
            <a:r>
              <a:rPr lang="en-GB" baseline="0" dirty="0" smtClean="0"/>
              <a:t>) and the lower is proportions of totals (in %).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6BE9E-4354-5D4B-A40A-CFC452A8EFB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99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760" y="1768680"/>
            <a:ext cx="54954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760" y="1768680"/>
            <a:ext cx="54954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ZA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ZA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ZA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ZA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ZA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ZA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ZA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ZA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1780E6B4-2205-4318-AD5D-1A3F48D142EF}" type="slidenum">
              <a:rPr lang="en-ZA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Areas of Assessment</a:t>
            </a:r>
            <a:endParaRPr dirty="0"/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>
                <a:latin typeface="Arial"/>
              </a:rPr>
              <a:t>Livelihood zones</a:t>
            </a:r>
            <a:endParaRPr/>
          </a:p>
          <a:p>
            <a:pPr algn="ctr"/>
            <a:r>
              <a:rPr lang="en-ZA" sz="3200">
                <a:latin typeface="Arial"/>
              </a:rPr>
              <a:t>Framework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462960" y="3427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 dirty="0">
                <a:latin typeface="Arial"/>
              </a:rPr>
              <a:t>Livelihoods Findings:</a:t>
            </a:r>
            <a:endParaRPr dirty="0"/>
          </a:p>
          <a:p>
            <a:pPr algn="ctr"/>
            <a:endParaRPr dirty="0"/>
          </a:p>
          <a:p>
            <a:pPr algn="ctr"/>
            <a:r>
              <a:rPr lang="en-US" sz="3200" dirty="0" smtClean="0">
                <a:latin typeface="Arial"/>
              </a:rPr>
              <a:t>Sources of Food and Income</a:t>
            </a:r>
            <a:endParaRPr dirty="0"/>
          </a:p>
          <a:p>
            <a:pPr algn="ctr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1873651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Source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ZALCM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Mixed </a:t>
            </a:r>
            <a:r>
              <a:rPr lang="en-ZA" sz="3200" dirty="0" smtClean="0"/>
              <a:t>Farming (</a:t>
            </a:r>
            <a:r>
              <a:rPr lang="en-ZA" sz="3200" dirty="0"/>
              <a:t>59201</a:t>
            </a:r>
            <a:r>
              <a:rPr lang="en-ZA" sz="3200" dirty="0" smtClean="0"/>
              <a:t>)</a:t>
            </a:r>
            <a:endParaRPr lang="en-ZA" sz="3200" dirty="0"/>
          </a:p>
        </p:txBody>
      </p:sp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>
            <a:off x="7835900" y="2113280"/>
            <a:ext cx="1365833" cy="15697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4"/>
          <p:cNvSpPr/>
          <p:nvPr/>
        </p:nvSpPr>
        <p:spPr>
          <a:xfrm rot="21340932">
            <a:off x="8765436" y="4101142"/>
            <a:ext cx="534582" cy="621851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 rot="20963289">
            <a:off x="9201846" y="5084304"/>
            <a:ext cx="537446" cy="45911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3"/>
          <p:cNvSpPr/>
          <p:nvPr/>
        </p:nvSpPr>
        <p:spPr>
          <a:xfrm rot="20368031">
            <a:off x="8878778" y="4684960"/>
            <a:ext cx="195980" cy="299842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 descr="zalcm_s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77968" cy="26273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03200" y="1695960"/>
            <a:ext cx="2679700" cy="258532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dirty="0" smtClean="0"/>
              <a:t>Key </a:t>
            </a:r>
            <a:r>
              <a:rPr lang="en-ZA" dirty="0" smtClean="0"/>
              <a:t>findings:</a:t>
            </a:r>
            <a:endParaRPr lang="en-ZA" dirty="0" smtClean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Crops (maize, beans, w.melon, gnuts, roundnuts &amp; pumpkin) important to food (23%-38%)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Food purchase &gt;50%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School feeding to all WGS</a:t>
            </a:r>
            <a:endParaRPr lang="en-ZA" dirty="0"/>
          </a:p>
        </p:txBody>
      </p:sp>
      <p:grpSp>
        <p:nvGrpSpPr>
          <p:cNvPr id="28" name="Group 27"/>
          <p:cNvGrpSpPr/>
          <p:nvPr/>
        </p:nvGrpSpPr>
        <p:grpSpPr>
          <a:xfrm>
            <a:off x="2019300" y="3238500"/>
            <a:ext cx="2184400" cy="3614074"/>
            <a:chOff x="2019300" y="3238500"/>
            <a:chExt cx="2184400" cy="3614074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2019300" y="3238500"/>
              <a:ext cx="292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2311400" y="3238500"/>
              <a:ext cx="419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2311400" y="3238500"/>
              <a:ext cx="1181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311400" y="3238500"/>
              <a:ext cx="18923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1930400" y="3530600"/>
            <a:ext cx="2273300" cy="2654300"/>
            <a:chOff x="1625600" y="3225800"/>
            <a:chExt cx="2273300" cy="2654300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1625600" y="3225800"/>
              <a:ext cx="914400" cy="26543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425700" y="3225800"/>
              <a:ext cx="1143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2540000" y="3225800"/>
              <a:ext cx="6477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2540000" y="3225800"/>
              <a:ext cx="13589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1270000" y="4081900"/>
            <a:ext cx="2933700" cy="1760100"/>
            <a:chOff x="-1549400" y="3815200"/>
            <a:chExt cx="2933700" cy="176010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-1549400" y="3815200"/>
              <a:ext cx="749300" cy="17601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-1549400" y="3815200"/>
              <a:ext cx="1460500" cy="1607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>
              <a:off x="-1549400" y="3815200"/>
              <a:ext cx="2222500" cy="1507081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-1549400" y="3815200"/>
              <a:ext cx="2933700" cy="14045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6813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  <p:bldP spid="14" grpId="1" uiExpand="1" build="p" bldLvl="2"/>
      <p:bldP spid="14" grpId="2" uiExpand="1" build="allAtOnce"/>
      <p:bldP spid="14" grpId="3" uiExpand="1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Source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ZALCM – Lowveld Open Access Mixed Farming (59201)</a:t>
            </a:r>
            <a:endParaRPr dirty="0"/>
          </a:p>
        </p:txBody>
      </p:sp>
      <p:pic>
        <p:nvPicPr>
          <p:cNvPr id="8" name="Picture 7" descr="map_covere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7835900" y="2113280"/>
            <a:ext cx="1365833" cy="15697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4"/>
          <p:cNvSpPr/>
          <p:nvPr/>
        </p:nvSpPr>
        <p:spPr>
          <a:xfrm rot="21340932">
            <a:off x="8765436" y="4101142"/>
            <a:ext cx="534582" cy="621851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3"/>
          <p:cNvSpPr/>
          <p:nvPr/>
        </p:nvSpPr>
        <p:spPr>
          <a:xfrm rot="20963289">
            <a:off x="9201846" y="5084304"/>
            <a:ext cx="537446" cy="45911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3"/>
          <p:cNvSpPr/>
          <p:nvPr/>
        </p:nvSpPr>
        <p:spPr>
          <a:xfrm rot="20368031">
            <a:off x="8878778" y="4684960"/>
            <a:ext cx="195980" cy="299842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lcm_si_p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00" y="4642685"/>
            <a:ext cx="5096256" cy="2578608"/>
          </a:xfrm>
          <a:prstGeom prst="rect">
            <a:avLst/>
          </a:prstGeom>
        </p:spPr>
      </p:pic>
      <p:pic>
        <p:nvPicPr>
          <p:cNvPr id="5" name="Picture 4" descr="zalcm_si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00" y="1879600"/>
            <a:ext cx="5096256" cy="257860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917756" y="3487121"/>
            <a:ext cx="1803844" cy="369331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dirty="0" smtClean="0"/>
              <a:t>Key </a:t>
            </a:r>
            <a:r>
              <a:rPr lang="en-ZA" dirty="0" smtClean="0"/>
              <a:t>findings:</a:t>
            </a:r>
            <a:endParaRPr lang="en-ZA" dirty="0" smtClean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Agriculture (crops and livestock) income high (up to 45%)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Formal employemnt (BO &amp; M)</a:t>
            </a:r>
            <a:endParaRPr lang="en-ZA" dirty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Grants (VP &amp; P)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Casual labour (P)</a:t>
            </a:r>
            <a:endParaRPr lang="en-ZA" dirty="0"/>
          </a:p>
        </p:txBody>
      </p:sp>
      <p:grpSp>
        <p:nvGrpSpPr>
          <p:cNvPr id="67" name="Group 66"/>
          <p:cNvGrpSpPr/>
          <p:nvPr/>
        </p:nvGrpSpPr>
        <p:grpSpPr>
          <a:xfrm>
            <a:off x="2019300" y="3898900"/>
            <a:ext cx="4076700" cy="2806700"/>
            <a:chOff x="2019300" y="3898900"/>
            <a:chExt cx="4076700" cy="280670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2108200" y="4081900"/>
              <a:ext cx="3987800" cy="26237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2730500" y="4081900"/>
              <a:ext cx="3365500" cy="26237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>
              <a:off x="3314700" y="4081900"/>
              <a:ext cx="2781300" cy="26237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H="1">
              <a:off x="3911600" y="4081900"/>
              <a:ext cx="2184400" cy="24078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 flipV="1">
              <a:off x="3911600" y="3898900"/>
              <a:ext cx="2184400" cy="1830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3314700" y="4081900"/>
              <a:ext cx="2781300" cy="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>
              <a:off x="2641600" y="4081900"/>
              <a:ext cx="3454400" cy="118625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 flipH="1">
              <a:off x="2019300" y="4081900"/>
              <a:ext cx="4076700" cy="118625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3314700" y="3175000"/>
            <a:ext cx="2781300" cy="2667000"/>
            <a:chOff x="3314700" y="3175000"/>
            <a:chExt cx="2781300" cy="2667000"/>
          </a:xfrm>
        </p:grpSpPr>
        <p:cxnSp>
          <p:nvCxnSpPr>
            <p:cNvPr id="22" name="Straight Arrow Connector 21"/>
            <p:cNvCxnSpPr/>
            <p:nvPr/>
          </p:nvCxnSpPr>
          <p:spPr>
            <a:xfrm flipH="1">
              <a:off x="3911600" y="5588981"/>
              <a:ext cx="2184400" cy="176819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3314700" y="5588981"/>
              <a:ext cx="2781300" cy="253019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H="1" flipV="1">
              <a:off x="3911600" y="3175000"/>
              <a:ext cx="2184400" cy="2413981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 flipV="1">
              <a:off x="3314700" y="3683000"/>
              <a:ext cx="2781300" cy="1905981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2019300" y="3987800"/>
            <a:ext cx="4076700" cy="2324100"/>
            <a:chOff x="2019300" y="3987800"/>
            <a:chExt cx="4076700" cy="2324100"/>
          </a:xfrm>
        </p:grpSpPr>
        <p:cxnSp>
          <p:nvCxnSpPr>
            <p:cNvPr id="29" name="Straight Arrow Connector 28"/>
            <p:cNvCxnSpPr/>
            <p:nvPr/>
          </p:nvCxnSpPr>
          <p:spPr>
            <a:xfrm flipH="1" flipV="1">
              <a:off x="2108200" y="5969000"/>
              <a:ext cx="3987800" cy="3429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 flipV="1">
              <a:off x="2730500" y="5842000"/>
              <a:ext cx="3365500" cy="4699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H="1" flipV="1">
              <a:off x="2641600" y="3987800"/>
              <a:ext cx="3454400" cy="23241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H="1" flipV="1">
              <a:off x="2019300" y="4081900"/>
              <a:ext cx="4076700" cy="22300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0" name="Group 89"/>
          <p:cNvGrpSpPr/>
          <p:nvPr/>
        </p:nvGrpSpPr>
        <p:grpSpPr>
          <a:xfrm>
            <a:off x="2641600" y="4144434"/>
            <a:ext cx="3454400" cy="2708140"/>
            <a:chOff x="2641600" y="4144434"/>
            <a:chExt cx="3454400" cy="2708140"/>
          </a:xfrm>
        </p:grpSpPr>
        <p:cxnSp>
          <p:nvCxnSpPr>
            <p:cNvPr id="32" name="Straight Arrow Connector 31"/>
            <p:cNvCxnSpPr/>
            <p:nvPr/>
          </p:nvCxnSpPr>
          <p:spPr>
            <a:xfrm flipH="1" flipV="1">
              <a:off x="2730500" y="6489700"/>
              <a:ext cx="3365500" cy="362874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H="1" flipV="1">
              <a:off x="2641600" y="4144434"/>
              <a:ext cx="3454400" cy="270814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1017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allAtOnce"/>
      <p:bldP spid="15" grpId="1" uiExpand="1" build="p" bldLvl="2"/>
      <p:bldP spid="15" grpId="2" build="allAtOnce"/>
      <p:bldP spid="15" grpId="3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>
                <a:latin typeface="Arial"/>
              </a:rPr>
              <a:t>Source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ZALCM – Lowveld Open Access Mixed Farming (59201)</a:t>
            </a:r>
            <a:endParaRPr dirty="0"/>
          </a:p>
        </p:txBody>
      </p:sp>
      <p:pic>
        <p:nvPicPr>
          <p:cNvPr id="8" name="Picture 7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7835900" y="2113280"/>
            <a:ext cx="1365833" cy="15697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4"/>
          <p:cNvSpPr/>
          <p:nvPr/>
        </p:nvSpPr>
        <p:spPr>
          <a:xfrm rot="21340932">
            <a:off x="8765436" y="4101142"/>
            <a:ext cx="534582" cy="621851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3"/>
          <p:cNvSpPr/>
          <p:nvPr/>
        </p:nvSpPr>
        <p:spPr>
          <a:xfrm rot="20963289">
            <a:off x="9201846" y="5084304"/>
            <a:ext cx="537446" cy="45911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3"/>
          <p:cNvSpPr/>
          <p:nvPr/>
        </p:nvSpPr>
        <p:spPr>
          <a:xfrm rot="20368031">
            <a:off x="8878778" y="4684960"/>
            <a:ext cx="195980" cy="299842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00" y="4644225"/>
            <a:ext cx="5096256" cy="25755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00" y="1881140"/>
            <a:ext cx="5096256" cy="257552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917756" y="3487121"/>
            <a:ext cx="1803844" cy="3416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dirty="0" smtClean="0"/>
              <a:t>Key </a:t>
            </a:r>
            <a:r>
              <a:rPr lang="en-ZA" dirty="0" smtClean="0"/>
              <a:t>findings:</a:t>
            </a:r>
            <a:endParaRPr lang="en-ZA" dirty="0" smtClean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Soc Services (school, health), M ~30% &amp; BO ~22%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Inputs (incl labour), M &amp; BO ~15%</a:t>
            </a:r>
            <a:endParaRPr lang="en-ZA" dirty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Food, VP &gt;50% &amp; P &gt;30%)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225800" y="3487121"/>
            <a:ext cx="2870200" cy="2697779"/>
            <a:chOff x="3225800" y="3487121"/>
            <a:chExt cx="2870200" cy="2697779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3314700" y="4081900"/>
              <a:ext cx="2781300" cy="20014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3822700" y="4081900"/>
              <a:ext cx="2273300" cy="21030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 flipV="1">
              <a:off x="3822700" y="3487121"/>
              <a:ext cx="2273300" cy="594779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H="1" flipV="1">
              <a:off x="3225800" y="3683000"/>
              <a:ext cx="2870200" cy="398900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3225800" y="3797300"/>
            <a:ext cx="2870200" cy="2679700"/>
            <a:chOff x="3225800" y="3797300"/>
            <a:chExt cx="2870200" cy="2679700"/>
          </a:xfrm>
        </p:grpSpPr>
        <p:cxnSp>
          <p:nvCxnSpPr>
            <p:cNvPr id="24" name="Straight Arrow Connector 23"/>
            <p:cNvCxnSpPr/>
            <p:nvPr/>
          </p:nvCxnSpPr>
          <p:spPr>
            <a:xfrm flipH="1">
              <a:off x="3822700" y="5588981"/>
              <a:ext cx="2273300" cy="888019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3314700" y="5588981"/>
              <a:ext cx="2781300" cy="888019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3822700" y="3797300"/>
              <a:ext cx="2273300" cy="1791682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 flipV="1">
              <a:off x="3225800" y="3924300"/>
              <a:ext cx="2870200" cy="1664681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2019300" y="4081900"/>
            <a:ext cx="4076700" cy="2522100"/>
            <a:chOff x="2019300" y="4081900"/>
            <a:chExt cx="4076700" cy="2522100"/>
          </a:xfrm>
        </p:grpSpPr>
        <p:cxnSp>
          <p:nvCxnSpPr>
            <p:cNvPr id="29" name="Straight Arrow Connector 28"/>
            <p:cNvCxnSpPr/>
            <p:nvPr/>
          </p:nvCxnSpPr>
          <p:spPr>
            <a:xfrm flipH="1" flipV="1">
              <a:off x="2108200" y="6362700"/>
              <a:ext cx="3987800" cy="1143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>
              <a:off x="2641600" y="6477000"/>
              <a:ext cx="3454400" cy="1270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 flipV="1">
              <a:off x="2641600" y="4081900"/>
              <a:ext cx="3454400" cy="23951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 flipV="1">
              <a:off x="2019300" y="4081900"/>
              <a:ext cx="4076700" cy="23951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104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allAtOnce"/>
      <p:bldP spid="13" grpId="1" build="p" bldLvl="2"/>
      <p:bldP spid="13" grpId="2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ZAHIC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Open Access Intensive Cropping (59303</a:t>
            </a:r>
            <a:r>
              <a:rPr lang="en-ZA" sz="3200" dirty="0" smtClean="0"/>
              <a:t>)</a:t>
            </a:r>
            <a:endParaRPr lang="en-ZA" sz="3200" dirty="0"/>
          </a:p>
        </p:txBody>
      </p:sp>
      <p:pic>
        <p:nvPicPr>
          <p:cNvPr id="11" name="Picture 10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13" name="CustomShape 3"/>
          <p:cNvSpPr/>
          <p:nvPr/>
        </p:nvSpPr>
        <p:spPr>
          <a:xfrm rot="20458167">
            <a:off x="6797168" y="4435732"/>
            <a:ext cx="661563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CustomShape 3"/>
          <p:cNvSpPr/>
          <p:nvPr/>
        </p:nvSpPr>
        <p:spPr>
          <a:xfrm rot="3099383">
            <a:off x="8167131" y="6202373"/>
            <a:ext cx="444128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3"/>
          <p:cNvSpPr/>
          <p:nvPr/>
        </p:nvSpPr>
        <p:spPr>
          <a:xfrm rot="21298040">
            <a:off x="7841342" y="6290724"/>
            <a:ext cx="339752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77968" cy="262737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03200" y="1695960"/>
            <a:ext cx="2679700" cy="230832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ZA" dirty="0" smtClean="0"/>
              <a:t>Key </a:t>
            </a:r>
            <a:r>
              <a:rPr lang="en-ZA" dirty="0" smtClean="0"/>
              <a:t>findings:</a:t>
            </a:r>
            <a:endParaRPr lang="en-ZA" dirty="0" smtClean="0"/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Crops (maize, beans, w.melon &amp; pumpkin) important, M &amp; BO 38%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Food purchase &gt;50%</a:t>
            </a:r>
          </a:p>
          <a:p>
            <a:pPr marL="285750" indent="-285750">
              <a:buFont typeface="Arial"/>
              <a:buChar char="•"/>
            </a:pPr>
            <a:r>
              <a:rPr lang="en-ZA" dirty="0" smtClean="0"/>
              <a:t>School feeding to all WGS</a:t>
            </a:r>
            <a:endParaRPr lang="en-ZA" dirty="0"/>
          </a:p>
        </p:txBody>
      </p:sp>
      <p:grpSp>
        <p:nvGrpSpPr>
          <p:cNvPr id="18" name="Group 17"/>
          <p:cNvGrpSpPr/>
          <p:nvPr/>
        </p:nvGrpSpPr>
        <p:grpSpPr>
          <a:xfrm>
            <a:off x="2019300" y="3238500"/>
            <a:ext cx="2184400" cy="3614074"/>
            <a:chOff x="2019300" y="3238500"/>
            <a:chExt cx="2184400" cy="3614074"/>
          </a:xfrm>
        </p:grpSpPr>
        <p:cxnSp>
          <p:nvCxnSpPr>
            <p:cNvPr id="19" name="Straight Arrow Connector 18"/>
            <p:cNvCxnSpPr/>
            <p:nvPr/>
          </p:nvCxnSpPr>
          <p:spPr>
            <a:xfrm flipH="1">
              <a:off x="2019300" y="3238500"/>
              <a:ext cx="292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311400" y="3238500"/>
              <a:ext cx="419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2311400" y="3238500"/>
              <a:ext cx="11811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2311400" y="3238500"/>
              <a:ext cx="1892300" cy="3614074"/>
            </a:xfrm>
            <a:prstGeom prst="straightConnector1">
              <a:avLst/>
            </a:prstGeom>
            <a:ln>
              <a:solidFill>
                <a:schemeClr val="accent3">
                  <a:lumMod val="50000"/>
                </a:schemeClr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1930400" y="3530600"/>
            <a:ext cx="2273300" cy="2654300"/>
            <a:chOff x="1625600" y="3225800"/>
            <a:chExt cx="2273300" cy="2654300"/>
          </a:xfrm>
        </p:grpSpPr>
        <p:cxnSp>
          <p:nvCxnSpPr>
            <p:cNvPr id="24" name="Straight Arrow Connector 23"/>
            <p:cNvCxnSpPr/>
            <p:nvPr/>
          </p:nvCxnSpPr>
          <p:spPr>
            <a:xfrm flipH="1">
              <a:off x="1625600" y="3225800"/>
              <a:ext cx="914400" cy="26543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2425700" y="3225800"/>
              <a:ext cx="1143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2540000" y="3225800"/>
              <a:ext cx="6477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2540000" y="3225800"/>
              <a:ext cx="1358900" cy="2552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1270000" y="4081900"/>
            <a:ext cx="2933700" cy="1760100"/>
            <a:chOff x="-1549400" y="3815200"/>
            <a:chExt cx="2933700" cy="176010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-1549400" y="3815200"/>
              <a:ext cx="749300" cy="17601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-1549400" y="3815200"/>
              <a:ext cx="1460500" cy="16077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-1549400" y="3815200"/>
              <a:ext cx="2222500" cy="1507081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-1549400" y="3815200"/>
              <a:ext cx="2933700" cy="1404500"/>
            </a:xfrm>
            <a:prstGeom prst="straightConnector1">
              <a:avLst/>
            </a:prstGeom>
            <a:ln>
              <a:solidFill>
                <a:srgbClr val="4F6228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835953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  <p:bldP spid="17" grpId="1" build="p" bldLvl="2"/>
      <p:bldP spid="17" grpId="2" build="allAtOnce"/>
      <p:bldP spid="17" grpId="3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ZAHIC – Highveld Open Access Intensive Cropping (59303)</a:t>
            </a:r>
            <a:endParaRPr dirty="0"/>
          </a:p>
        </p:txBody>
      </p:sp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 rot="20458167">
            <a:off x="6797168" y="4435732"/>
            <a:ext cx="661563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3099383">
            <a:off x="8167131" y="6202373"/>
            <a:ext cx="444128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 rot="21298040">
            <a:off x="7841342" y="6290724"/>
            <a:ext cx="339752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hic_si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96256" cy="2578608"/>
          </a:xfrm>
          <a:prstGeom prst="rect">
            <a:avLst/>
          </a:prstGeom>
        </p:spPr>
      </p:pic>
      <p:pic>
        <p:nvPicPr>
          <p:cNvPr id="5" name="Picture 4" descr="zahic_s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79200"/>
            <a:ext cx="5096256" cy="257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00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ZAHIC – Highveld Open Access Intensive Cropping (59303)</a:t>
            </a:r>
            <a:endParaRPr dirty="0"/>
          </a:p>
        </p:txBody>
      </p:sp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 rot="20458167">
            <a:off x="6797168" y="4435732"/>
            <a:ext cx="661563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3099383">
            <a:off x="8167131" y="6202373"/>
            <a:ext cx="444128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 rot="21298040">
            <a:off x="7841342" y="6290724"/>
            <a:ext cx="339752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5540"/>
            <a:ext cx="5096256" cy="25755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80740"/>
            <a:ext cx="5096256" cy="257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86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ZABOL – Highveld border open access livestock (59104)</a:t>
            </a:r>
            <a:endParaRPr dirty="0"/>
          </a:p>
        </p:txBody>
      </p:sp>
      <p:sp>
        <p:nvSpPr>
          <p:cNvPr id="13" name="CustomShape 3"/>
          <p:cNvSpPr/>
          <p:nvPr/>
        </p:nvSpPr>
        <p:spPr>
          <a:xfrm rot="1948099">
            <a:off x="8399189" y="5188634"/>
            <a:ext cx="644030" cy="76170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77966" cy="262737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81000" y="2844371"/>
            <a:ext cx="3530600" cy="4127929"/>
            <a:chOff x="381000" y="2844371"/>
            <a:chExt cx="3530600" cy="4127929"/>
          </a:xfrm>
        </p:grpSpPr>
        <p:sp>
          <p:nvSpPr>
            <p:cNvPr id="9" name="TextBox 8"/>
            <p:cNvSpPr txBox="1"/>
            <p:nvPr/>
          </p:nvSpPr>
          <p:spPr>
            <a:xfrm>
              <a:off x="381000" y="2844371"/>
              <a:ext cx="2679700" cy="120032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ZA" dirty="0" smtClean="0"/>
                <a:t>Key finding:</a:t>
              </a:r>
            </a:p>
            <a:p>
              <a:endParaRPr lang="en-ZA" dirty="0"/>
            </a:p>
            <a:p>
              <a:r>
                <a:rPr lang="en-ZA" dirty="0" smtClean="0"/>
                <a:t>Low yields and productivity </a:t>
              </a:r>
              <a:endParaRPr lang="en-ZA" dirty="0"/>
            </a:p>
          </p:txBody>
        </p:sp>
        <p:cxnSp>
          <p:nvCxnSpPr>
            <p:cNvPr id="10" name="Straight Arrow Connector 9"/>
            <p:cNvCxnSpPr>
              <a:stCxn id="9" idx="2"/>
            </p:cNvCxnSpPr>
            <p:nvPr/>
          </p:nvCxnSpPr>
          <p:spPr>
            <a:xfrm>
              <a:off x="1720850" y="4044700"/>
              <a:ext cx="0" cy="29276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9" idx="2"/>
            </p:cNvCxnSpPr>
            <p:nvPr/>
          </p:nvCxnSpPr>
          <p:spPr>
            <a:xfrm>
              <a:off x="1720850" y="4044700"/>
              <a:ext cx="7048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9" idx="2"/>
            </p:cNvCxnSpPr>
            <p:nvPr/>
          </p:nvCxnSpPr>
          <p:spPr>
            <a:xfrm>
              <a:off x="1720850" y="4044700"/>
              <a:ext cx="14414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9" idx="2"/>
            </p:cNvCxnSpPr>
            <p:nvPr/>
          </p:nvCxnSpPr>
          <p:spPr>
            <a:xfrm>
              <a:off x="1720850" y="4044700"/>
              <a:ext cx="2190750" cy="278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541859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ZABOL – Highveld border open access livestock (59104)</a:t>
            </a:r>
            <a:endParaRPr dirty="0"/>
          </a:p>
        </p:txBody>
      </p:sp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 rot="1948099">
            <a:off x="8399189" y="5188634"/>
            <a:ext cx="644030" cy="76170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bol_si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96256" cy="2578608"/>
          </a:xfrm>
          <a:prstGeom prst="rect">
            <a:avLst/>
          </a:prstGeom>
        </p:spPr>
      </p:pic>
      <p:pic>
        <p:nvPicPr>
          <p:cNvPr id="5" name="Picture 4" descr="zabol_s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79200"/>
            <a:ext cx="5096256" cy="257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48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ZABOL – Highveld border open access livestock (59104)</a:t>
            </a:r>
            <a:endParaRPr dirty="0"/>
          </a:p>
        </p:txBody>
      </p:sp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 rot="1948099">
            <a:off x="8399189" y="5188634"/>
            <a:ext cx="644030" cy="76170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5540"/>
            <a:ext cx="5096256" cy="25755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80740"/>
            <a:ext cx="5096256" cy="257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77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ea_worked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15"/>
          <a:stretch/>
        </p:blipFill>
        <p:spPr>
          <a:xfrm>
            <a:off x="50800" y="0"/>
            <a:ext cx="9998086" cy="7557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ZALOC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Cattle and Other Income (59101)</a:t>
            </a:r>
            <a:endParaRPr dirty="0"/>
          </a:p>
        </p:txBody>
      </p:sp>
      <p:pic>
        <p:nvPicPr>
          <p:cNvPr id="8" name="Picture 7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8472326" y="3308350"/>
            <a:ext cx="595053" cy="6072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4"/>
          <p:cNvSpPr/>
          <p:nvPr/>
        </p:nvSpPr>
        <p:spPr>
          <a:xfrm rot="20811370">
            <a:off x="8687687" y="4093520"/>
            <a:ext cx="451086" cy="116421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3"/>
          <p:cNvSpPr/>
          <p:nvPr/>
        </p:nvSpPr>
        <p:spPr>
          <a:xfrm rot="20963289">
            <a:off x="9047760" y="5107641"/>
            <a:ext cx="573062" cy="343658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3"/>
          <p:cNvSpPr/>
          <p:nvPr/>
        </p:nvSpPr>
        <p:spPr>
          <a:xfrm>
            <a:off x="9022928" y="4252120"/>
            <a:ext cx="254421" cy="23733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 descr="zaloc_s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53584" cy="270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5820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ZALOC – Lowveld Open Access Cattle and Other Income (59101)</a:t>
            </a:r>
            <a:endParaRPr dirty="0"/>
          </a:p>
        </p:txBody>
      </p:sp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10" name="CustomShape 3"/>
          <p:cNvSpPr/>
          <p:nvPr/>
        </p:nvSpPr>
        <p:spPr>
          <a:xfrm>
            <a:off x="8472326" y="3308350"/>
            <a:ext cx="595053" cy="6072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4"/>
          <p:cNvSpPr/>
          <p:nvPr/>
        </p:nvSpPr>
        <p:spPr>
          <a:xfrm rot="20811370">
            <a:off x="8687687" y="4093520"/>
            <a:ext cx="451086" cy="116421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3"/>
          <p:cNvSpPr/>
          <p:nvPr/>
        </p:nvSpPr>
        <p:spPr>
          <a:xfrm rot="20963289">
            <a:off x="9047760" y="5107641"/>
            <a:ext cx="573062" cy="343658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3"/>
          <p:cNvSpPr/>
          <p:nvPr/>
        </p:nvSpPr>
        <p:spPr>
          <a:xfrm>
            <a:off x="9022928" y="4252120"/>
            <a:ext cx="254421" cy="23733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loc_si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77968" cy="2639568"/>
          </a:xfrm>
          <a:prstGeom prst="rect">
            <a:avLst/>
          </a:prstGeom>
        </p:spPr>
      </p:pic>
      <p:pic>
        <p:nvPicPr>
          <p:cNvPr id="5" name="Picture 4" descr="zaloc_s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79200"/>
            <a:ext cx="5077968" cy="263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07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ZALOC – Lowveld Open Access Cattle and Other Income (59101)</a:t>
            </a:r>
            <a:endParaRPr dirty="0"/>
          </a:p>
        </p:txBody>
      </p:sp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10" name="CustomShape 3"/>
          <p:cNvSpPr/>
          <p:nvPr/>
        </p:nvSpPr>
        <p:spPr>
          <a:xfrm>
            <a:off x="8472326" y="3308350"/>
            <a:ext cx="595053" cy="6072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4"/>
          <p:cNvSpPr/>
          <p:nvPr/>
        </p:nvSpPr>
        <p:spPr>
          <a:xfrm rot="20811370">
            <a:off x="8687687" y="4093520"/>
            <a:ext cx="451086" cy="116421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3"/>
          <p:cNvSpPr/>
          <p:nvPr/>
        </p:nvSpPr>
        <p:spPr>
          <a:xfrm rot="20963289">
            <a:off x="9047760" y="5107641"/>
            <a:ext cx="573062" cy="343658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3"/>
          <p:cNvSpPr/>
          <p:nvPr/>
        </p:nvSpPr>
        <p:spPr>
          <a:xfrm>
            <a:off x="9022928" y="4252120"/>
            <a:ext cx="254421" cy="23733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48" y="4644000"/>
            <a:ext cx="5071872" cy="26395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48" y="1879200"/>
            <a:ext cx="5071872" cy="263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6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Food: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ZAHMI – Highveld Open Access Mixed Income (59205)</a:t>
            </a:r>
            <a:endParaRPr dirty="0"/>
          </a:p>
        </p:txBody>
      </p:sp>
      <p:pic>
        <p:nvPicPr>
          <p:cNvPr id="8" name="Picture 7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9" name="CustomShape 5"/>
          <p:cNvSpPr/>
          <p:nvPr/>
        </p:nvSpPr>
        <p:spPr>
          <a:xfrm rot="5806625">
            <a:off x="6879461" y="4323812"/>
            <a:ext cx="482842" cy="983484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 descr="zahmi_s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77968" cy="262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5692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ZAHMI – Highveld Open Access Mixed Income (59205)</a:t>
            </a:r>
            <a:endParaRPr dirty="0"/>
          </a:p>
        </p:txBody>
      </p:sp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10" name="CustomShape 5"/>
          <p:cNvSpPr/>
          <p:nvPr/>
        </p:nvSpPr>
        <p:spPr>
          <a:xfrm rot="5806625">
            <a:off x="6879461" y="4323812"/>
            <a:ext cx="482842" cy="983484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hmi_si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4000"/>
            <a:ext cx="5096256" cy="2578608"/>
          </a:xfrm>
          <a:prstGeom prst="rect">
            <a:avLst/>
          </a:prstGeom>
        </p:spPr>
      </p:pic>
      <p:pic>
        <p:nvPicPr>
          <p:cNvPr id="5" name="Picture 4" descr="zahmi_s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79200"/>
            <a:ext cx="5096256" cy="257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08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 smtClean="0"/>
              <a:t>Sources of Cash: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/>
              <a:t>ZAHMI – Highveld Open Access Mixed Income (59205)</a:t>
            </a:r>
            <a:endParaRPr dirty="0"/>
          </a:p>
        </p:txBody>
      </p:sp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10" name="CustomShape 5"/>
          <p:cNvSpPr/>
          <p:nvPr/>
        </p:nvSpPr>
        <p:spPr>
          <a:xfrm rot="5806625">
            <a:off x="6879461" y="4323812"/>
            <a:ext cx="482842" cy="983484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4645540"/>
            <a:ext cx="5096256" cy="25755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0" y="1880740"/>
            <a:ext cx="5096256" cy="257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3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_covered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8"/>
          <a:stretch/>
        </p:blipFill>
        <p:spPr>
          <a:xfrm>
            <a:off x="3025" y="279395"/>
            <a:ext cx="10077600" cy="702377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462960" y="3427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3200">
                <a:latin typeface="Arial"/>
              </a:rPr>
              <a:t>Livelihoods Findings:</a:t>
            </a:r>
            <a:endParaRPr/>
          </a:p>
          <a:p>
            <a:pPr algn="ctr"/>
            <a:endParaRPr/>
          </a:p>
          <a:p>
            <a:pPr algn="ctr"/>
            <a:r>
              <a:rPr lang="en-ZA" sz="3200">
                <a:latin typeface="Arial"/>
              </a:rPr>
              <a:t>Wealth Descriptions and Wealth Breakdowns</a:t>
            </a:r>
            <a:endParaRPr/>
          </a:p>
          <a:p>
            <a:pPr algn="ctr"/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>
                <a:latin typeface="Arial"/>
              </a:rPr>
              <a:t>Wealth </a:t>
            </a:r>
            <a:r>
              <a:rPr lang="en-ZA" sz="4400" dirty="0" smtClean="0">
                <a:latin typeface="Arial"/>
              </a:rPr>
              <a:t>Breakdowns &amp; Descriptions</a:t>
            </a:r>
            <a:r>
              <a:rPr lang="en-ZA" sz="4400" dirty="0">
                <a:latin typeface="Arial"/>
              </a:rPr>
              <a:t>:
</a:t>
            </a:r>
            <a:r>
              <a:rPr lang="en-ZA" sz="3200" dirty="0" smtClean="0">
                <a:latin typeface="Arial"/>
              </a:rPr>
              <a:t>ZALCM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Mixed </a:t>
            </a:r>
            <a:r>
              <a:rPr lang="en-ZA" sz="3200" dirty="0" smtClean="0"/>
              <a:t>Farming (59201)</a:t>
            </a:r>
          </a:p>
        </p:txBody>
      </p:sp>
      <p:graphicFrame>
        <p:nvGraphicFramePr>
          <p:cNvPr id="46" name="Table 2"/>
          <p:cNvGraphicFramePr/>
          <p:nvPr>
            <p:extLst>
              <p:ext uri="{D42A27DB-BD31-4B8C-83A1-F6EECF244321}">
                <p14:modId xmlns:p14="http://schemas.microsoft.com/office/powerpoint/2010/main" val="500675614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 </a:t>
                      </a:r>
                      <a:r>
                        <a:rPr lang="mr-IN" dirty="0" smtClean="0">
                          <a:latin typeface="Arial"/>
                        </a:rPr>
                        <a:t>–</a:t>
                      </a:r>
                      <a:r>
                        <a:rPr lang="en-ZA" dirty="0" smtClean="0">
                          <a:latin typeface="Arial"/>
                        </a:rPr>
                        <a:t> 7 [4]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3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10 [5]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>
                          <a:latin typeface="Arial"/>
                        </a:rPr>
                        <a:t>1.5</a:t>
                      </a:r>
                      <a:endParaRPr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50 [20]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2.0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15 – </a:t>
                      </a:r>
                      <a:r>
                        <a:rPr lang="en-ZA" dirty="0" smtClean="0">
                          <a:latin typeface="Arial"/>
                        </a:rPr>
                        <a:t>200 [50]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r>
                        <a:rPr lang="en-US" baseline="0" dirty="0" smtClean="0"/>
                        <a:t>/</a:t>
                      </a:r>
                      <a:r>
                        <a:rPr lang="en-US" baseline="0" dirty="0" err="1" smtClean="0"/>
                        <a:t>agric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7" name="CustomShape 3"/>
          <p:cNvSpPr/>
          <p:nvPr/>
        </p:nvSpPr>
        <p:spPr>
          <a:xfrm>
            <a:off x="7835900" y="2113280"/>
            <a:ext cx="1365833" cy="15697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1340932">
            <a:off x="8765436" y="4101142"/>
            <a:ext cx="534582" cy="621851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0963289">
            <a:off x="9201846" y="5084304"/>
            <a:ext cx="537446" cy="45911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 rot="20368031">
            <a:off x="8878778" y="4684960"/>
            <a:ext cx="195980" cy="299842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17422" r="15225" b="6332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72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53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ZAHIC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Open Access Intensive </a:t>
            </a:r>
            <a:r>
              <a:rPr lang="en-ZA" sz="3200" dirty="0" smtClean="0"/>
              <a:t>Cropping (59303)</a:t>
            </a:r>
            <a:endParaRPr dirty="0"/>
          </a:p>
        </p:txBody>
      </p:sp>
      <p:sp>
        <p:nvSpPr>
          <p:cNvPr id="56" name="CustomShape 3"/>
          <p:cNvSpPr/>
          <p:nvPr/>
        </p:nvSpPr>
        <p:spPr>
          <a:xfrm rot="20458167">
            <a:off x="6797168" y="4435732"/>
            <a:ext cx="661563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3"/>
          <p:cNvSpPr/>
          <p:nvPr/>
        </p:nvSpPr>
        <p:spPr>
          <a:xfrm rot="3099383">
            <a:off x="8167131" y="6202373"/>
            <a:ext cx="444128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1298040">
            <a:off x="7841342" y="6290724"/>
            <a:ext cx="339752" cy="324319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2" t="17424" r="15234" b="6334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1" name="Table 2"/>
          <p:cNvGraphicFramePr/>
          <p:nvPr>
            <p:extLst>
              <p:ext uri="{D42A27DB-BD31-4B8C-83A1-F6EECF244321}">
                <p14:modId xmlns:p14="http://schemas.microsoft.com/office/powerpoint/2010/main" val="1437945671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0.75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4 [2]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15 </a:t>
                      </a:r>
                      <a:r>
                        <a:rPr lang="en-ZA" dirty="0" smtClean="0">
                          <a:latin typeface="Arial"/>
                        </a:rPr>
                        <a:t>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1.2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5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60 [30]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Employ/</a:t>
                      </a:r>
                      <a:r>
                        <a:rPr lang="en-US" dirty="0" err="1" smtClean="0"/>
                        <a:t>agric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9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ZABOL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border open access </a:t>
            </a:r>
            <a:r>
              <a:rPr lang="en-ZA" sz="3200" dirty="0" smtClean="0"/>
              <a:t>livestock (59104)</a:t>
            </a:r>
          </a:p>
        </p:txBody>
      </p:sp>
      <p:sp>
        <p:nvSpPr>
          <p:cNvPr id="52" name="CustomShape 3"/>
          <p:cNvSpPr/>
          <p:nvPr/>
        </p:nvSpPr>
        <p:spPr>
          <a:xfrm rot="1948099">
            <a:off x="8399189" y="5188634"/>
            <a:ext cx="644030" cy="761706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17422" r="15223" b="6332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0" name="Table 2"/>
          <p:cNvGraphicFramePr/>
          <p:nvPr>
            <p:extLst>
              <p:ext uri="{D42A27DB-BD31-4B8C-83A1-F6EECF244321}">
                <p14:modId xmlns:p14="http://schemas.microsoft.com/office/powerpoint/2010/main" val="1450875971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0.25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4 </a:t>
                      </a:r>
                      <a:r>
                        <a:rPr lang="en-ZA" dirty="0">
                          <a:latin typeface="Arial"/>
                        </a:rPr>
                        <a:t>[3]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5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13 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1.0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25 [20]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2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44" name="TextShape 1"/>
          <p:cNvSpPr txBox="1"/>
          <p:nvPr/>
        </p:nvSpPr>
        <p:spPr>
          <a:xfrm>
            <a:off x="504000" y="168840"/>
            <a:ext cx="9071640" cy="152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>
                <a:latin typeface="Arial"/>
              </a:rPr>
              <a:t>Wealth </a:t>
            </a:r>
            <a:r>
              <a:rPr lang="en-ZA" sz="4400" dirty="0" smtClean="0">
                <a:latin typeface="Arial"/>
              </a:rPr>
              <a:t>Breakdowns &amp; Descriptions</a:t>
            </a:r>
            <a:r>
              <a:rPr lang="en-ZA" sz="4400" dirty="0">
                <a:latin typeface="Arial"/>
              </a:rPr>
              <a:t>:
</a:t>
            </a:r>
            <a:r>
              <a:rPr lang="en-ZA" sz="3200" dirty="0" smtClean="0">
                <a:latin typeface="Arial"/>
              </a:rPr>
              <a:t>ZALOC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Lowveld Open Access Cattle and Other </a:t>
            </a:r>
            <a:r>
              <a:rPr lang="en-ZA" sz="3200" dirty="0" smtClean="0"/>
              <a:t>Income (59101)</a:t>
            </a:r>
            <a:endParaRPr dirty="0"/>
          </a:p>
        </p:txBody>
      </p:sp>
      <p:sp>
        <p:nvSpPr>
          <p:cNvPr id="47" name="CustomShape 3"/>
          <p:cNvSpPr/>
          <p:nvPr/>
        </p:nvSpPr>
        <p:spPr>
          <a:xfrm>
            <a:off x="8472326" y="3308350"/>
            <a:ext cx="595053" cy="60722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"/>
          <p:cNvSpPr/>
          <p:nvPr/>
        </p:nvSpPr>
        <p:spPr>
          <a:xfrm rot="20811370">
            <a:off x="8687687" y="4093520"/>
            <a:ext cx="451086" cy="116421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3"/>
          <p:cNvSpPr/>
          <p:nvPr/>
        </p:nvSpPr>
        <p:spPr>
          <a:xfrm rot="20963289">
            <a:off x="9047760" y="5107641"/>
            <a:ext cx="573062" cy="343658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3"/>
          <p:cNvSpPr/>
          <p:nvPr/>
        </p:nvSpPr>
        <p:spPr>
          <a:xfrm>
            <a:off x="9022928" y="4252120"/>
            <a:ext cx="254421" cy="237330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3" descr="zaloc_wb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5" t="18170" r="15220" b="7334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2" name="Table 2"/>
          <p:cNvGraphicFramePr/>
          <p:nvPr>
            <p:extLst>
              <p:ext uri="{D42A27DB-BD31-4B8C-83A1-F6EECF244321}">
                <p14:modId xmlns:p14="http://schemas.microsoft.com/office/powerpoint/2010/main" val="146098767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0.2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4 </a:t>
                      </a:r>
                      <a:r>
                        <a:rPr lang="en-ZA" dirty="0" smtClean="0">
                          <a:latin typeface="Arial"/>
                        </a:rPr>
                        <a:t>[2]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0.3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15 [10]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0.3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5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60 [30]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4</a:t>
                      </a:r>
                      <a:r>
                        <a:rPr lang="en-ZA" dirty="0" smtClean="0">
                          <a:latin typeface="Arial"/>
                        </a:rPr>
                        <a:t>.0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p_covere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94" y="2100580"/>
            <a:ext cx="7046237" cy="4751994"/>
          </a:xfrm>
          <a:prstGeom prst="rect">
            <a:avLst/>
          </a:prstGeom>
        </p:spPr>
      </p:pic>
      <p:sp>
        <p:nvSpPr>
          <p:cNvPr id="57" name="TextShape 1"/>
          <p:cNvSpPr txBox="1"/>
          <p:nvPr/>
        </p:nvSpPr>
        <p:spPr>
          <a:xfrm>
            <a:off x="504000" y="169200"/>
            <a:ext cx="9071640" cy="152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ZA" sz="4400" dirty="0"/>
              <a:t>Wealth Breakdowns &amp; Descriptions:</a:t>
            </a:r>
            <a:r>
              <a:rPr lang="en-ZA" sz="4400" dirty="0">
                <a:latin typeface="Arial"/>
              </a:rPr>
              <a:t>
</a:t>
            </a:r>
            <a:r>
              <a:rPr lang="en-ZA" sz="3200" dirty="0" smtClean="0">
                <a:latin typeface="Arial"/>
              </a:rPr>
              <a:t>ZAHMI </a:t>
            </a:r>
            <a:r>
              <a:rPr lang="en-ZA" sz="3200" dirty="0">
                <a:latin typeface="Arial"/>
              </a:rPr>
              <a:t>– </a:t>
            </a:r>
            <a:r>
              <a:rPr lang="en-ZA" sz="3200" dirty="0"/>
              <a:t>Highveld Open Access Mixed </a:t>
            </a:r>
            <a:r>
              <a:rPr lang="en-ZA" sz="3200" dirty="0" smtClean="0"/>
              <a:t>Income (59205)</a:t>
            </a:r>
            <a:endParaRPr lang="en-ZA" dirty="0"/>
          </a:p>
          <a:p>
            <a:pPr algn="ctr"/>
            <a:endParaRPr lang="en-ZA" sz="3200" dirty="0" smtClean="0"/>
          </a:p>
        </p:txBody>
      </p:sp>
      <p:sp>
        <p:nvSpPr>
          <p:cNvPr id="62" name="CustomShape 5"/>
          <p:cNvSpPr/>
          <p:nvPr/>
        </p:nvSpPr>
        <p:spPr>
          <a:xfrm rot="5806625">
            <a:off x="6879461" y="4323812"/>
            <a:ext cx="482842" cy="983484"/>
          </a:xfrm>
          <a:prstGeom prst="ellipse">
            <a:avLst/>
          </a:prstGeom>
          <a:noFill/>
          <a:ln w="36000">
            <a:solidFill>
              <a:srgbClr val="FF33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9" t="17425" r="15357" b="6335"/>
          <a:stretch/>
        </p:blipFill>
        <p:spPr>
          <a:xfrm>
            <a:off x="396000" y="2448000"/>
            <a:ext cx="2592000" cy="1980000"/>
          </a:xfrm>
          <a:prstGeom prst="rect">
            <a:avLst/>
          </a:prstGeom>
        </p:spPr>
      </p:pic>
      <p:graphicFrame>
        <p:nvGraphicFramePr>
          <p:cNvPr id="11" name="Table 2"/>
          <p:cNvGraphicFramePr/>
          <p:nvPr>
            <p:extLst>
              <p:ext uri="{D42A27DB-BD31-4B8C-83A1-F6EECF244321}">
                <p14:modId xmlns:p14="http://schemas.microsoft.com/office/powerpoint/2010/main" val="1778457474"/>
              </p:ext>
            </p:extLst>
          </p:nvPr>
        </p:nvGraphicFramePr>
        <p:xfrm>
          <a:off x="384480" y="4719240"/>
          <a:ext cx="5876620" cy="2103120"/>
        </p:xfrm>
        <a:graphic>
          <a:graphicData uri="http://schemas.openxmlformats.org/drawingml/2006/table">
            <a:tbl>
              <a:tblPr/>
              <a:tblGrid>
                <a:gridCol w="1241120"/>
                <a:gridCol w="1562100"/>
                <a:gridCol w="1384300"/>
                <a:gridCol w="1689100"/>
              </a:tblGrid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WEALTH GROUP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LIVESTOCK (cattle)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FARM SIZE (ha)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INCOME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Very 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Poor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0 – </a:t>
                      </a:r>
                      <a:r>
                        <a:rPr lang="en-ZA" dirty="0" smtClean="0">
                          <a:latin typeface="Arial"/>
                        </a:rPr>
                        <a:t>7 [3]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Grants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Middle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6</a:t>
                      </a:r>
                      <a:r>
                        <a:rPr lang="en-ZA" dirty="0" smtClean="0">
                          <a:latin typeface="Arial"/>
                        </a:rPr>
                        <a:t>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10 [8]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37320">
                <a:tc>
                  <a:txBody>
                    <a:bodyPr/>
                    <a:lstStyle/>
                    <a:p>
                      <a:r>
                        <a:rPr lang="en-ZA" dirty="0">
                          <a:latin typeface="Arial"/>
                        </a:rPr>
                        <a:t>Better Off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10 </a:t>
                      </a:r>
                      <a:r>
                        <a:rPr lang="en-ZA" dirty="0">
                          <a:latin typeface="Arial"/>
                        </a:rPr>
                        <a:t>– </a:t>
                      </a:r>
                      <a:r>
                        <a:rPr lang="en-ZA" dirty="0" smtClean="0">
                          <a:latin typeface="Arial"/>
                        </a:rPr>
                        <a:t>20 [15]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dirty="0" smtClean="0">
                          <a:latin typeface="Arial"/>
                        </a:rPr>
                        <a:t>0.5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Employ</a:t>
                      </a:r>
                      <a:endParaRPr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5351</TotalTime>
  <Words>549</Words>
  <Application>Microsoft Macintosh PowerPoint</Application>
  <PresentationFormat>Custom</PresentationFormat>
  <Paragraphs>154</Paragraphs>
  <Slides>25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Rethman</dc:creator>
  <cp:lastModifiedBy>Charles Rethman</cp:lastModifiedBy>
  <cp:revision>192</cp:revision>
  <dcterms:created xsi:type="dcterms:W3CDTF">2015-03-25T10:04:04Z</dcterms:created>
  <dcterms:modified xsi:type="dcterms:W3CDTF">2017-02-21T08:22:59Z</dcterms:modified>
  <dc:language>en-ZA</dc:language>
</cp:coreProperties>
</file>